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6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1176" y="66"/>
      </p:cViewPr>
      <p:guideLst>
        <p:guide orient="horz" pos="134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E412B-20EB-36B3-557E-BC7E5B9BEB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29CD17-A834-7B75-CAD9-78606C227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597C59-D14B-5E6E-019F-F65271F30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36D4AB-4162-C009-4C89-D2C871252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2A42E6-BBA3-FF82-D0EB-DBEE20BCC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92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50ACA6-EE7A-2AF8-930C-C860B513F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3C1198-ABAF-6C5E-C9BD-71A8D82BE4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E002A2-A7BC-52B1-DDED-648A3A50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B90D94-0BD9-FBE3-2D79-A085B56C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533708-732E-E795-B504-D7778A59F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26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F2C55E-9196-DAC3-6DC7-D25B71743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55E1AE6-2DDD-1178-53B8-FFC767EB6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8E5B3E-63AD-096B-4D49-7E163B4F3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E958D4-0BD8-DA7E-FCE1-4FEBCE984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BB9892-4B86-D03F-C250-F0D150902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74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119A20-BD32-A629-EFD9-3C51949A4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5D3AAB-399D-A2F5-B8A1-42BA5359D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4A2138-C72A-8BBC-DB1F-F07083F84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4BA26C-70CE-8046-CC9D-F9C663038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0B81AA-8F1E-EADB-1DC6-7567B8EBE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122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63607-8FBD-2F68-734C-2ED56F2A7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0A67F6-AE2C-D2A0-9FC5-48E7D41FD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09C36B-DEAD-B86D-C4EC-E63446665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F43A06-5957-6C5A-B8BB-0FD3351B8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1D8DC1-7E18-F6EE-C6D7-BF181C83D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4346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6B98F-73E5-643C-1C4F-96112C32D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10859B-A65D-3777-0681-03092AFAAF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AEB3A4-7A8E-71BD-562D-1DD600928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4F29B0-36D7-FC15-A3EC-6C7CA6CC2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75CA40-A0AA-A66A-F9E8-7873C84C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E2B237-BADF-0936-9390-9F8DB32F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0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0976A-EBFC-E55C-D5A4-CA6603810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DAF61E0-60AC-A474-6673-E8EC69BF7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3C3760-417D-9A2C-3182-4923E95F3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3E6B71-383A-5661-35D6-D2BAA6542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BBF1EEE-EAC8-62D4-5D7D-F7060497CE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8A3195F-6DFF-12E6-0D4B-0C3D8443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AB7DEC2-E0ED-8245-04E8-D1806D44D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25F8C98-4BF3-BEC0-DB26-E93994E2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188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1FEAF6-2723-A590-1B43-F4916F563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D2FA358-0D0C-C5C7-32A4-9B0B92A64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FBA685-7227-955D-AE17-6623AE679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86AB9A3-8771-1906-34BB-B14AFFCEB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668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06482C1-28A7-A272-C974-69FF8BBB4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0F51445-F08B-B895-7AB9-C1E55CCD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FF8E79-AD9A-CB6F-7F6A-97D23874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162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615365-1649-B8EA-1DFB-3561305D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CC941B-1F8C-586D-AB84-60AA880A7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E6FB8D9-BA71-9D61-CB2F-42846B441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F60AB3-A069-9705-B3D6-2F505672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4599FF8-335E-1967-B3FC-03AD4DA3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B0E7CA-60DD-AA5E-71DB-843E5BA5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96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6CDBD-566E-2C14-970A-1A74CF1AC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35933FE-D181-A0B1-451D-CCF4CA51C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B54B4B-E89D-C44B-6638-76592E9E9F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A62256-852E-153F-6FE2-4F36272F5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301C40-E309-6431-D4E4-E4D6D5661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46FAB1-1080-258E-C9E2-5D3112AB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244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1605A4C-F635-A03B-6538-A49D4312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3D1769-FC38-750A-F765-F90D45E77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B86D50-AD8A-8423-CEAD-D7A1C9BC8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3AE43-0B70-4C3E-B679-9B88AE8DCF43}" type="datetimeFigureOut">
              <a:rPr lang="es-MX" smtClean="0"/>
              <a:t>07/11/2023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36EC42-BB7A-B2EE-E828-93C0C3ADE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CD70C1-F85F-DC6A-91F1-E12C7BD35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D9BFB-89FA-46BB-878A-CE6801E1F82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140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bo 3">
            <a:extLst>
              <a:ext uri="{FF2B5EF4-FFF2-40B4-BE49-F238E27FC236}">
                <a16:creationId xmlns:a16="http://schemas.microsoft.com/office/drawing/2014/main" id="{AB6DBD22-0B4C-C435-E615-E55692728EC1}"/>
              </a:ext>
            </a:extLst>
          </p:cNvPr>
          <p:cNvSpPr/>
          <p:nvPr/>
        </p:nvSpPr>
        <p:spPr>
          <a:xfrm>
            <a:off x="2649027" y="322943"/>
            <a:ext cx="899886" cy="1843314"/>
          </a:xfrm>
          <a:prstGeom prst="cub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bo 4">
            <a:extLst>
              <a:ext uri="{FF2B5EF4-FFF2-40B4-BE49-F238E27FC236}">
                <a16:creationId xmlns:a16="http://schemas.microsoft.com/office/drawing/2014/main" id="{72109518-FDC8-FF0C-E951-4C588560C70F}"/>
              </a:ext>
            </a:extLst>
          </p:cNvPr>
          <p:cNvSpPr/>
          <p:nvPr/>
        </p:nvSpPr>
        <p:spPr>
          <a:xfrm>
            <a:off x="6226632" y="333829"/>
            <a:ext cx="899886" cy="1843314"/>
          </a:xfrm>
          <a:prstGeom prst="cub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Cubo 5">
            <a:extLst>
              <a:ext uri="{FF2B5EF4-FFF2-40B4-BE49-F238E27FC236}">
                <a16:creationId xmlns:a16="http://schemas.microsoft.com/office/drawing/2014/main" id="{34A59117-AE10-1224-F13C-1A202A521FDB}"/>
              </a:ext>
            </a:extLst>
          </p:cNvPr>
          <p:cNvSpPr/>
          <p:nvPr/>
        </p:nvSpPr>
        <p:spPr>
          <a:xfrm>
            <a:off x="7649029" y="333829"/>
            <a:ext cx="899886" cy="1843314"/>
          </a:xfrm>
          <a:prstGeom prst="cub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BBE1C69-C821-0AC1-5CC8-0B45D5A2A2A6}"/>
              </a:ext>
            </a:extLst>
          </p:cNvPr>
          <p:cNvSpPr txBox="1"/>
          <p:nvPr/>
        </p:nvSpPr>
        <p:spPr>
          <a:xfrm>
            <a:off x="911170" y="598269"/>
            <a:ext cx="1342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419" dirty="0"/>
              <a:t>Ácido fuerte</a:t>
            </a:r>
          </a:p>
          <a:p>
            <a:pPr algn="ctr"/>
            <a:r>
              <a:rPr lang="es-419" dirty="0"/>
              <a:t>HCl</a:t>
            </a:r>
            <a:endParaRPr lang="es-MX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BDE2FD0-AD67-8820-0441-CB219081EDF9}"/>
              </a:ext>
            </a:extLst>
          </p:cNvPr>
          <p:cNvSpPr txBox="1"/>
          <p:nvPr/>
        </p:nvSpPr>
        <p:spPr>
          <a:xfrm>
            <a:off x="6358219" y="228937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b="1" dirty="0"/>
              <a:t>H</a:t>
            </a:r>
            <a:r>
              <a:rPr lang="es-419" b="1" baseline="-25000" dirty="0"/>
              <a:t>3</a:t>
            </a:r>
            <a:r>
              <a:rPr lang="es-419" b="1" dirty="0"/>
              <a:t>O</a:t>
            </a:r>
            <a:r>
              <a:rPr lang="es-419" b="1" baseline="30000" dirty="0"/>
              <a:t>+</a:t>
            </a:r>
            <a:endParaRPr lang="es-MX" b="1" baseline="30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829D103-AFA6-911C-22E7-48A6760D7C3D}"/>
              </a:ext>
            </a:extLst>
          </p:cNvPr>
          <p:cNvSpPr txBox="1"/>
          <p:nvPr/>
        </p:nvSpPr>
        <p:spPr>
          <a:xfrm>
            <a:off x="7894429" y="228937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b="1" dirty="0"/>
              <a:t>Cl</a:t>
            </a:r>
            <a:r>
              <a:rPr lang="es-419" b="1" baseline="30000" dirty="0"/>
              <a:t>-</a:t>
            </a:r>
            <a:endParaRPr lang="es-MX" b="1" baseline="30000" dirty="0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53BD6406-66EC-ACDF-77C9-DA7CF4779BA5}"/>
              </a:ext>
            </a:extLst>
          </p:cNvPr>
          <p:cNvCxnSpPr/>
          <p:nvPr/>
        </p:nvCxnSpPr>
        <p:spPr>
          <a:xfrm>
            <a:off x="3657601" y="1132114"/>
            <a:ext cx="24384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4C3638F-1AD6-B2A0-5894-CB02CB31F58E}"/>
              </a:ext>
            </a:extLst>
          </p:cNvPr>
          <p:cNvSpPr txBox="1"/>
          <p:nvPr/>
        </p:nvSpPr>
        <p:spPr>
          <a:xfrm>
            <a:off x="4263492" y="808948"/>
            <a:ext cx="1226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419" dirty="0"/>
              <a:t>100%</a:t>
            </a:r>
          </a:p>
          <a:p>
            <a:pPr algn="ctr"/>
            <a:r>
              <a:rPr lang="es-419" dirty="0"/>
              <a:t>disociación</a:t>
            </a:r>
            <a:endParaRPr lang="es-MX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2B00C32-9E1D-315A-A3AC-95D264F9C8C9}"/>
              </a:ext>
            </a:extLst>
          </p:cNvPr>
          <p:cNvSpPr txBox="1"/>
          <p:nvPr/>
        </p:nvSpPr>
        <p:spPr>
          <a:xfrm>
            <a:off x="2718869" y="228937"/>
            <a:ext cx="6351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b="1" dirty="0"/>
              <a:t>HCl</a:t>
            </a:r>
            <a:endParaRPr lang="es-MX" b="1" dirty="0"/>
          </a:p>
        </p:txBody>
      </p:sp>
      <p:sp>
        <p:nvSpPr>
          <p:cNvPr id="21" name="Cubo 20">
            <a:extLst>
              <a:ext uri="{FF2B5EF4-FFF2-40B4-BE49-F238E27FC236}">
                <a16:creationId xmlns:a16="http://schemas.microsoft.com/office/drawing/2014/main" id="{031A3185-7999-D8C4-866D-5418F6AD9F9F}"/>
              </a:ext>
            </a:extLst>
          </p:cNvPr>
          <p:cNvSpPr/>
          <p:nvPr/>
        </p:nvSpPr>
        <p:spPr>
          <a:xfrm>
            <a:off x="2649027" y="2594315"/>
            <a:ext cx="1008574" cy="1843314"/>
          </a:xfrm>
          <a:prstGeom prst="cub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Cubo 21">
            <a:extLst>
              <a:ext uri="{FF2B5EF4-FFF2-40B4-BE49-F238E27FC236}">
                <a16:creationId xmlns:a16="http://schemas.microsoft.com/office/drawing/2014/main" id="{EA2AC612-C813-66A2-967B-49DDE3E4E25D}"/>
              </a:ext>
            </a:extLst>
          </p:cNvPr>
          <p:cNvSpPr/>
          <p:nvPr/>
        </p:nvSpPr>
        <p:spPr>
          <a:xfrm>
            <a:off x="6226632" y="3080319"/>
            <a:ext cx="1008574" cy="1368195"/>
          </a:xfrm>
          <a:prstGeom prst="cub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bo 22">
            <a:extLst>
              <a:ext uri="{FF2B5EF4-FFF2-40B4-BE49-F238E27FC236}">
                <a16:creationId xmlns:a16="http://schemas.microsoft.com/office/drawing/2014/main" id="{85DC1C06-3741-A1FE-5AFF-8C281E88EF23}"/>
              </a:ext>
            </a:extLst>
          </p:cNvPr>
          <p:cNvSpPr/>
          <p:nvPr/>
        </p:nvSpPr>
        <p:spPr>
          <a:xfrm>
            <a:off x="7387773" y="3585029"/>
            <a:ext cx="899886" cy="863486"/>
          </a:xfrm>
          <a:prstGeom prst="cub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A4AE188-CEBC-A6AA-A053-FCB7729014C4}"/>
              </a:ext>
            </a:extLst>
          </p:cNvPr>
          <p:cNvSpPr txBox="1"/>
          <p:nvPr/>
        </p:nvSpPr>
        <p:spPr>
          <a:xfrm>
            <a:off x="888613" y="2941820"/>
            <a:ext cx="1420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dirty="0"/>
              <a:t>Ácido fuerza media</a:t>
            </a:r>
          </a:p>
          <a:p>
            <a:pPr algn="ctr"/>
            <a:r>
              <a:rPr lang="es-419" dirty="0" err="1"/>
              <a:t>HAc</a:t>
            </a:r>
            <a:endParaRPr lang="es-MX" dirty="0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942D550-33F2-6136-FDC6-0277083305B5}"/>
              </a:ext>
            </a:extLst>
          </p:cNvPr>
          <p:cNvSpPr txBox="1"/>
          <p:nvPr/>
        </p:nvSpPr>
        <p:spPr>
          <a:xfrm>
            <a:off x="7519359" y="339508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b="1" dirty="0"/>
              <a:t>H</a:t>
            </a:r>
            <a:r>
              <a:rPr lang="es-419" b="1" baseline="-25000" dirty="0"/>
              <a:t>3</a:t>
            </a:r>
            <a:r>
              <a:rPr lang="es-419" b="1" dirty="0"/>
              <a:t>O</a:t>
            </a:r>
            <a:r>
              <a:rPr lang="es-419" b="1" baseline="30000" dirty="0"/>
              <a:t>+</a:t>
            </a:r>
            <a:endParaRPr lang="es-MX" b="1" baseline="30000" dirty="0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D34E8A71-5717-4EF8-B10B-6A69E24E92A7}"/>
              </a:ext>
            </a:extLst>
          </p:cNvPr>
          <p:cNvCxnSpPr>
            <a:cxnSpLocks/>
          </p:cNvCxnSpPr>
          <p:nvPr/>
        </p:nvCxnSpPr>
        <p:spPr>
          <a:xfrm>
            <a:off x="3773716" y="3403486"/>
            <a:ext cx="232228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467CE8C7-841A-67A7-555D-FEFBD55E57AA}"/>
              </a:ext>
            </a:extLst>
          </p:cNvPr>
          <p:cNvSpPr txBox="1"/>
          <p:nvPr/>
        </p:nvSpPr>
        <p:spPr>
          <a:xfrm>
            <a:off x="4318388" y="3071918"/>
            <a:ext cx="1247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419" dirty="0"/>
              <a:t>Disociación</a:t>
            </a:r>
            <a:endParaRPr lang="es-MX" dirty="0"/>
          </a:p>
          <a:p>
            <a:pPr algn="ctr"/>
            <a:r>
              <a:rPr lang="es-419" dirty="0"/>
              <a:t>parcial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B065D093-7B0B-934B-EEF1-A8C3FC76CDC5}"/>
              </a:ext>
            </a:extLst>
          </p:cNvPr>
          <p:cNvSpPr txBox="1"/>
          <p:nvPr/>
        </p:nvSpPr>
        <p:spPr>
          <a:xfrm>
            <a:off x="2540005" y="2489423"/>
            <a:ext cx="122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b="1" dirty="0" err="1"/>
              <a:t>HAc</a:t>
            </a:r>
            <a:endParaRPr lang="es-MX" b="1" dirty="0"/>
          </a:p>
        </p:txBody>
      </p:sp>
      <p:sp>
        <p:nvSpPr>
          <p:cNvPr id="32" name="Cubo 31">
            <a:extLst>
              <a:ext uri="{FF2B5EF4-FFF2-40B4-BE49-F238E27FC236}">
                <a16:creationId xmlns:a16="http://schemas.microsoft.com/office/drawing/2014/main" id="{F0E56D1E-F09B-FEB9-D05B-88EEAC0E017C}"/>
              </a:ext>
            </a:extLst>
          </p:cNvPr>
          <p:cNvSpPr/>
          <p:nvPr/>
        </p:nvSpPr>
        <p:spPr>
          <a:xfrm>
            <a:off x="8548915" y="3585029"/>
            <a:ext cx="899886" cy="863486"/>
          </a:xfrm>
          <a:prstGeom prst="cub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667AE66-DA3A-71EA-8E1D-6676FD63E8A9}"/>
              </a:ext>
            </a:extLst>
          </p:cNvPr>
          <p:cNvSpPr txBox="1"/>
          <p:nvPr/>
        </p:nvSpPr>
        <p:spPr>
          <a:xfrm>
            <a:off x="6063266" y="2966579"/>
            <a:ext cx="122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b="1" dirty="0" err="1"/>
              <a:t>HAc</a:t>
            </a:r>
            <a:endParaRPr lang="es-MX" b="1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9BD4E36-9843-5FC1-B2D3-FBB3F8888291}"/>
              </a:ext>
            </a:extLst>
          </p:cNvPr>
          <p:cNvSpPr txBox="1"/>
          <p:nvPr/>
        </p:nvSpPr>
        <p:spPr>
          <a:xfrm>
            <a:off x="8385549" y="3467794"/>
            <a:ext cx="122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b="1" dirty="0"/>
              <a:t>Ac</a:t>
            </a:r>
            <a:r>
              <a:rPr lang="es-419" b="1" baseline="30000" dirty="0"/>
              <a:t>-</a:t>
            </a:r>
            <a:endParaRPr lang="es-MX" b="1" baseline="30000" dirty="0"/>
          </a:p>
        </p:txBody>
      </p:sp>
      <p:sp>
        <p:nvSpPr>
          <p:cNvPr id="44" name="Cubo 43">
            <a:extLst>
              <a:ext uri="{FF2B5EF4-FFF2-40B4-BE49-F238E27FC236}">
                <a16:creationId xmlns:a16="http://schemas.microsoft.com/office/drawing/2014/main" id="{3E1E8B6C-E9EE-4214-EB7F-8FE7A568F143}"/>
              </a:ext>
            </a:extLst>
          </p:cNvPr>
          <p:cNvSpPr/>
          <p:nvPr/>
        </p:nvSpPr>
        <p:spPr>
          <a:xfrm>
            <a:off x="6096000" y="4853602"/>
            <a:ext cx="1139205" cy="1843314"/>
          </a:xfrm>
          <a:prstGeom prst="cub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32CAE98-6B4D-AF94-C5D5-592D17D0777C}"/>
              </a:ext>
            </a:extLst>
          </p:cNvPr>
          <p:cNvSpPr txBox="1"/>
          <p:nvPr/>
        </p:nvSpPr>
        <p:spPr>
          <a:xfrm>
            <a:off x="836997" y="5118042"/>
            <a:ext cx="12298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419" dirty="0"/>
              <a:t>Ácido débil</a:t>
            </a:r>
          </a:p>
          <a:p>
            <a:pPr algn="ctr"/>
            <a:r>
              <a:rPr lang="es-419" dirty="0"/>
              <a:t>HCOOH</a:t>
            </a:r>
            <a:endParaRPr lang="es-MX" dirty="0"/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827640DE-21CC-B977-A688-FAA55C25ABF0}"/>
              </a:ext>
            </a:extLst>
          </p:cNvPr>
          <p:cNvCxnSpPr/>
          <p:nvPr/>
        </p:nvCxnSpPr>
        <p:spPr>
          <a:xfrm>
            <a:off x="3526970" y="5651887"/>
            <a:ext cx="24384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E0CD1E5F-BEF5-ACC6-6882-800EF5422E49}"/>
              </a:ext>
            </a:extLst>
          </p:cNvPr>
          <p:cNvSpPr txBox="1"/>
          <p:nvPr/>
        </p:nvSpPr>
        <p:spPr>
          <a:xfrm>
            <a:off x="4132861" y="5328721"/>
            <a:ext cx="12266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419" dirty="0"/>
              <a:t>0%</a:t>
            </a:r>
          </a:p>
          <a:p>
            <a:pPr algn="ctr"/>
            <a:r>
              <a:rPr lang="es-419" dirty="0"/>
              <a:t>disociación</a:t>
            </a:r>
            <a:endParaRPr lang="es-MX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74E94D3-76FE-63EF-17EE-5DE2687ADFA8}"/>
              </a:ext>
            </a:extLst>
          </p:cNvPr>
          <p:cNvSpPr txBox="1"/>
          <p:nvPr/>
        </p:nvSpPr>
        <p:spPr>
          <a:xfrm>
            <a:off x="5939731" y="4804239"/>
            <a:ext cx="122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b="1" dirty="0"/>
              <a:t>HCOOH</a:t>
            </a:r>
            <a:endParaRPr lang="es-MX" b="1" dirty="0"/>
          </a:p>
        </p:txBody>
      </p:sp>
      <p:sp>
        <p:nvSpPr>
          <p:cNvPr id="54" name="Cubo 53">
            <a:extLst>
              <a:ext uri="{FF2B5EF4-FFF2-40B4-BE49-F238E27FC236}">
                <a16:creationId xmlns:a16="http://schemas.microsoft.com/office/drawing/2014/main" id="{471E94C6-40A1-3A88-C5A3-11BA6A2428B1}"/>
              </a:ext>
            </a:extLst>
          </p:cNvPr>
          <p:cNvSpPr/>
          <p:nvPr/>
        </p:nvSpPr>
        <p:spPr>
          <a:xfrm>
            <a:off x="2384056" y="4784893"/>
            <a:ext cx="1139205" cy="1843314"/>
          </a:xfrm>
          <a:prstGeom prst="cub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A11E991-8673-557F-8943-AADA53EBCF93}"/>
              </a:ext>
            </a:extLst>
          </p:cNvPr>
          <p:cNvSpPr txBox="1"/>
          <p:nvPr/>
        </p:nvSpPr>
        <p:spPr>
          <a:xfrm>
            <a:off x="2296643" y="4684880"/>
            <a:ext cx="1226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419" b="1" dirty="0"/>
              <a:t>HCOOH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936077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29</Words>
  <Application>Microsoft Office PowerPoint</Application>
  <PresentationFormat>Panorámica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mpa</dc:creator>
  <cp:lastModifiedBy>mpa</cp:lastModifiedBy>
  <cp:revision>7</cp:revision>
  <dcterms:created xsi:type="dcterms:W3CDTF">2023-11-07T19:04:07Z</dcterms:created>
  <dcterms:modified xsi:type="dcterms:W3CDTF">2023-11-07T19:46:41Z</dcterms:modified>
</cp:coreProperties>
</file>